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int/influenza/human_animal_interface/en/" TargetMode="External"/><Relationship Id="rId3" Type="http://schemas.openxmlformats.org/officeDocument/2006/relationships/hyperlink" Target="http://gamapserver.who.int/mapLibrary/app/searchResults.aspx" TargetMode="External"/><Relationship Id="rId7" Type="http://schemas.openxmlformats.org/officeDocument/2006/relationships/hyperlink" Target="http://gamapserver.who.int/mapLibrary/Files/Maps/2003_AvianInfluenza_GlobalMap_01Feb13.png" TargetMode="External"/><Relationship Id="rId2" Type="http://schemas.openxmlformats.org/officeDocument/2006/relationships/hyperlink" Target="http://www.cdc.gov/flu/avianflu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ilykos.com/story/2009/04/26/724740/-Influenza-primer-Human-Avian-Sea-Mammal-and-of-course-SWINE" TargetMode="External"/><Relationship Id="rId5" Type="http://schemas.openxmlformats.org/officeDocument/2006/relationships/hyperlink" Target="http://www.nejm.org/doi/full/10.1056/NEJMra052211" TargetMode="External"/><Relationship Id="rId4" Type="http://schemas.openxmlformats.org/officeDocument/2006/relationships/hyperlink" Target="http://www.telegraph.co.uk/health/healthnews/9030889/China-suffers-second-bird-flu-death-in-a-month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Bird </a:t>
            </a:r>
            <a:r>
              <a:rPr lang="en-US" b="1" dirty="0" smtClean="0"/>
              <a:t>flu:</a:t>
            </a:r>
            <a:br>
              <a:rPr lang="en-US" b="1" dirty="0" smtClean="0"/>
            </a:br>
            <a:r>
              <a:rPr lang="en-US" b="1" dirty="0" smtClean="0"/>
              <a:t>h5n1 virus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By Christine Rabacal</a:t>
            </a:r>
          </a:p>
          <a:p>
            <a:r>
              <a:rPr lang="en-ZA" dirty="0" smtClean="0"/>
              <a:t>Grade 7, f block</a:t>
            </a:r>
          </a:p>
          <a:p>
            <a:r>
              <a:rPr lang="en-ZA" dirty="0" smtClean="0"/>
              <a:t>Mr de beer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72185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history of the virus. the initial discovery, the hunt for the vector, significant breakthroughs in controlling it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History:</a:t>
            </a:r>
          </a:p>
          <a:p>
            <a:r>
              <a:rPr lang="en-ZA" dirty="0"/>
              <a:t>B</a:t>
            </a:r>
            <a:r>
              <a:rPr lang="en-ZA" dirty="0" smtClean="0"/>
              <a:t>ird flu was first found in China in 1997, the strain was H5N1, which came from domestic geese.</a:t>
            </a:r>
          </a:p>
          <a:p>
            <a:pPr marL="0" indent="0">
              <a:buNone/>
            </a:pPr>
            <a:r>
              <a:rPr lang="en-ZA" dirty="0" smtClean="0"/>
              <a:t>Hunt for the vector:</a:t>
            </a:r>
          </a:p>
          <a:p>
            <a:r>
              <a:rPr lang="en-ZA" dirty="0" smtClean="0"/>
              <a:t>The virus spread from main land China to South Asia and North Africa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8935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location (including the country of origin, climate and habitat) that the virus can be found in</a:t>
            </a:r>
            <a:r>
              <a:rPr lang="en-US" dirty="0" smtClean="0"/>
              <a:t>.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30" y="2065868"/>
            <a:ext cx="6234877" cy="4412205"/>
          </a:xfrm>
        </p:spPr>
      </p:pic>
    </p:spTree>
    <p:extLst>
      <p:ext uri="{BB962C8B-B14F-4D97-AF65-F5344CB8AC3E}">
        <p14:creationId xmlns:p14="http://schemas.microsoft.com/office/powerpoint/2010/main" val="39830981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How this virus can be controlled. How does/did this (the control) affect the communities affected by the virus</a:t>
            </a:r>
            <a:r>
              <a:rPr lang="en-US" dirty="0" smtClean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This Virus Can </a:t>
            </a:r>
            <a:r>
              <a:rPr lang="en-ZA" dirty="0"/>
              <a:t>B</a:t>
            </a:r>
            <a:r>
              <a:rPr lang="en-ZA" dirty="0" smtClean="0"/>
              <a:t>e </a:t>
            </a:r>
            <a:r>
              <a:rPr lang="en-ZA" dirty="0"/>
              <a:t>C</a:t>
            </a:r>
            <a:r>
              <a:rPr lang="en-ZA" dirty="0" smtClean="0"/>
              <a:t>ontrolled </a:t>
            </a:r>
            <a:r>
              <a:rPr lang="en-ZA" dirty="0"/>
              <a:t>B</a:t>
            </a:r>
            <a:r>
              <a:rPr lang="en-ZA" dirty="0" smtClean="0"/>
              <a:t>y:</a:t>
            </a:r>
          </a:p>
          <a:p>
            <a:r>
              <a:rPr lang="en-ZA" dirty="0" smtClean="0"/>
              <a:t>Vaccinating and/or Destroying</a:t>
            </a:r>
            <a:r>
              <a:rPr lang="en-ZA" dirty="0" smtClean="0"/>
              <a:t> </a:t>
            </a:r>
            <a:r>
              <a:rPr lang="en-ZA" dirty="0" smtClean="0"/>
              <a:t>All Of The Domestic Birds In The </a:t>
            </a:r>
            <a:r>
              <a:rPr lang="en-ZA" dirty="0" smtClean="0"/>
              <a:t>Area</a:t>
            </a:r>
          </a:p>
          <a:p>
            <a:pPr marL="0" indent="0">
              <a:buNone/>
            </a:pPr>
            <a:r>
              <a:rPr lang="en-ZA" dirty="0" smtClean="0"/>
              <a:t>The Effect of this control:</a:t>
            </a:r>
          </a:p>
          <a:p>
            <a:r>
              <a:rPr lang="en-ZA" dirty="0" smtClean="0"/>
              <a:t>There was job losses and affected people by hunger and lack of protein, as well as mentally because millions of birds were dying.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81549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Bibliography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32" y="3017830"/>
            <a:ext cx="10131425" cy="3649133"/>
          </a:xfrm>
        </p:spPr>
        <p:txBody>
          <a:bodyPr/>
          <a:lstStyle/>
          <a:p>
            <a:r>
              <a:rPr lang="en-ZA" dirty="0">
                <a:hlinkClick r:id="rId2"/>
              </a:rPr>
              <a:t>http://</a:t>
            </a:r>
            <a:r>
              <a:rPr lang="en-ZA" dirty="0" smtClean="0">
                <a:hlinkClick r:id="rId2"/>
              </a:rPr>
              <a:t>www.cdc.gov/flu/avianflu/index.htm</a:t>
            </a:r>
            <a:endParaRPr lang="en-ZA" dirty="0" smtClean="0"/>
          </a:p>
          <a:p>
            <a:r>
              <a:rPr lang="en-ZA" dirty="0">
                <a:hlinkClick r:id="rId3"/>
              </a:rPr>
              <a:t>http://</a:t>
            </a:r>
            <a:r>
              <a:rPr lang="en-ZA" dirty="0" smtClean="0">
                <a:hlinkClick r:id="rId3"/>
              </a:rPr>
              <a:t>gamapserver.who.int/mapLibrary/app/searchResults.aspx</a:t>
            </a:r>
            <a:endParaRPr lang="en-ZA" dirty="0" smtClean="0"/>
          </a:p>
          <a:p>
            <a:r>
              <a:rPr lang="en-ZA" dirty="0">
                <a:hlinkClick r:id="rId4"/>
              </a:rPr>
              <a:t>http://</a:t>
            </a:r>
            <a:r>
              <a:rPr lang="en-ZA" dirty="0" smtClean="0">
                <a:hlinkClick r:id="rId4"/>
              </a:rPr>
              <a:t>www.telegraph.co.uk/health/healthnews/9030889/China-suffers-second-bird-flu-death-in-a-month.html</a:t>
            </a:r>
            <a:endParaRPr lang="en-ZA" dirty="0" smtClean="0"/>
          </a:p>
          <a:p>
            <a:r>
              <a:rPr lang="en-ZA" dirty="0">
                <a:hlinkClick r:id="rId5"/>
              </a:rPr>
              <a:t>http://</a:t>
            </a:r>
            <a:r>
              <a:rPr lang="en-ZA" dirty="0" smtClean="0">
                <a:hlinkClick r:id="rId5"/>
              </a:rPr>
              <a:t>www.nejm.org/doi/full/10.1056/NEJMra052211</a:t>
            </a:r>
            <a:endParaRPr lang="en-ZA" dirty="0" smtClean="0"/>
          </a:p>
          <a:p>
            <a:r>
              <a:rPr lang="en-ZA" dirty="0">
                <a:hlinkClick r:id="rId6"/>
              </a:rPr>
              <a:t>http://www.dailykos.com/story/2009/04/26/724740/-Influenza-primer-Human-Avian-Sea-Mammal-and-of-course-SWINE</a:t>
            </a:r>
            <a:r>
              <a:rPr lang="en-ZA" dirty="0" smtClean="0">
                <a:hlinkClick r:id="rId6"/>
              </a:rPr>
              <a:t>#</a:t>
            </a:r>
            <a:endParaRPr lang="en-ZA" dirty="0" smtClean="0"/>
          </a:p>
          <a:p>
            <a:r>
              <a:rPr lang="en-ZA" dirty="0">
                <a:hlinkClick r:id="rId7"/>
              </a:rPr>
              <a:t>http://</a:t>
            </a:r>
            <a:r>
              <a:rPr lang="en-ZA" dirty="0" smtClean="0">
                <a:hlinkClick r:id="rId7"/>
              </a:rPr>
              <a:t>gamapserver.who.int/mapLibrary/Files/Maps/2003_AvianInfluenza_GlobalMap_01Feb13.png</a:t>
            </a:r>
            <a:endParaRPr lang="en-ZA" dirty="0" smtClean="0"/>
          </a:p>
          <a:p>
            <a:r>
              <a:rPr lang="en-ZA" smtClean="0">
                <a:hlinkClick r:id="rId8"/>
              </a:rPr>
              <a:t>http://www.who.int/influenza/human_animal_interface/en/</a:t>
            </a: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9411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hosts of this virus, and where they can be found. </a:t>
            </a:r>
            <a:endParaRPr lang="en-ZA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method of transmission.</a:t>
            </a:r>
            <a:endParaRPr lang="en-ZA" dirty="0"/>
          </a:p>
          <a:p>
            <a:pPr lvl="0"/>
            <a:r>
              <a:rPr lang="en-US" dirty="0"/>
              <a:t>What does this virus look </a:t>
            </a:r>
            <a:r>
              <a:rPr lang="en-US" dirty="0" smtClean="0"/>
              <a:t>like?</a:t>
            </a:r>
            <a:endParaRPr lang="en-ZA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life cycle is like for this virus. </a:t>
            </a:r>
            <a:endParaRPr lang="en-ZA" dirty="0"/>
          </a:p>
          <a:p>
            <a:pPr lvl="0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/>
              <a:t>the life cycle can most easily be broken</a:t>
            </a:r>
            <a:r>
              <a:rPr lang="en-US" dirty="0" smtClean="0"/>
              <a:t>.</a:t>
            </a:r>
            <a:endParaRPr lang="en-ZA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progression of the disease caused by the virus.</a:t>
            </a:r>
            <a:endParaRPr lang="en-ZA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pertinent symptoms that are associated with infection by the virus.</a:t>
            </a:r>
            <a:endParaRPr lang="en-ZA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history of the virus.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initial discovery, the hunt for the vector, significant breakthroughs in controlling it.</a:t>
            </a:r>
            <a:endParaRPr lang="en-ZA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location (including the country of origin, climate and habitat) that the virus can be found in</a:t>
            </a:r>
            <a:r>
              <a:rPr lang="en-US" dirty="0" smtClean="0"/>
              <a:t>.</a:t>
            </a:r>
            <a:endParaRPr lang="en-ZA" dirty="0"/>
          </a:p>
          <a:p>
            <a:pPr lvl="0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this virus can be controlled. How does/did this (the control) affect the communities affected by the </a:t>
            </a:r>
            <a:r>
              <a:rPr lang="en-US" dirty="0" smtClean="0"/>
              <a:t>virus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Bibliography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4540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hosts of this virus, and where they can be found.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Host: </a:t>
            </a:r>
            <a:endParaRPr lang="en-ZA" dirty="0" smtClean="0"/>
          </a:p>
          <a:p>
            <a:r>
              <a:rPr lang="en-ZA" dirty="0"/>
              <a:t>B</a:t>
            </a:r>
            <a:r>
              <a:rPr lang="en-ZA" dirty="0" smtClean="0"/>
              <a:t>irds – mainly </a:t>
            </a:r>
            <a:r>
              <a:rPr lang="en-ZA" dirty="0" smtClean="0"/>
              <a:t>domestic</a:t>
            </a:r>
          </a:p>
          <a:p>
            <a:pPr marL="0" indent="0">
              <a:buNone/>
            </a:pPr>
            <a:r>
              <a:rPr lang="en-ZA" dirty="0" smtClean="0"/>
              <a:t>Most </a:t>
            </a:r>
            <a:r>
              <a:rPr lang="en-ZA" dirty="0" smtClean="0"/>
              <a:t>Common </a:t>
            </a:r>
            <a:r>
              <a:rPr lang="en-ZA" dirty="0" smtClean="0"/>
              <a:t>Locations:</a:t>
            </a:r>
            <a:endParaRPr lang="en-ZA" dirty="0" smtClean="0"/>
          </a:p>
          <a:p>
            <a:r>
              <a:rPr lang="en-ZA" dirty="0" smtClean="0"/>
              <a:t>China</a:t>
            </a:r>
          </a:p>
          <a:p>
            <a:r>
              <a:rPr lang="en-ZA" dirty="0" smtClean="0"/>
              <a:t>Indonesia</a:t>
            </a:r>
          </a:p>
          <a:p>
            <a:r>
              <a:rPr lang="en-ZA" dirty="0" smtClean="0"/>
              <a:t>Northern Africa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8468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method of transmission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Close or direct contact with sick or </a:t>
            </a:r>
            <a:r>
              <a:rPr lang="en-ZA" dirty="0" smtClean="0"/>
              <a:t>dead infected birds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2275630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does this virus look like</a:t>
            </a:r>
            <a:r>
              <a:rPr lang="en-US" dirty="0" smtClean="0"/>
              <a:t>?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545" y="2141538"/>
            <a:ext cx="5831934" cy="3649662"/>
          </a:xfrm>
        </p:spPr>
      </p:pic>
    </p:spTree>
    <p:extLst>
      <p:ext uri="{BB962C8B-B14F-4D97-AF65-F5344CB8AC3E}">
        <p14:creationId xmlns:p14="http://schemas.microsoft.com/office/powerpoint/2010/main" val="1526828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</a:t>
            </a:r>
            <a:r>
              <a:rPr lang="en-US" dirty="0" smtClean="0"/>
              <a:t>cycle </a:t>
            </a:r>
            <a:r>
              <a:rPr lang="en-US" dirty="0"/>
              <a:t>for this virus.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269" y="2065867"/>
            <a:ext cx="4171844" cy="4449968"/>
          </a:xfrm>
        </p:spPr>
      </p:pic>
    </p:spTree>
    <p:extLst>
      <p:ext uri="{BB962C8B-B14F-4D97-AF65-F5344CB8AC3E}">
        <p14:creationId xmlns:p14="http://schemas.microsoft.com/office/powerpoint/2010/main" val="6035768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Where the life cycle can most easily be broken.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</a:t>
            </a:r>
            <a:r>
              <a:rPr lang="en-ZA" dirty="0" smtClean="0"/>
              <a:t>he best way to control this is to vaccinate all of the birds and by taking extra precautions to avoid contamination when dealing with birds such as gloves, masks, etc.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47873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progression of the disease caused by the virus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Starts with flu-like symptoms and then leads to:</a:t>
            </a:r>
          </a:p>
          <a:p>
            <a:pPr lvl="1"/>
            <a:r>
              <a:rPr lang="en-ZA" dirty="0" smtClean="0"/>
              <a:t>High </a:t>
            </a:r>
            <a:r>
              <a:rPr lang="en-ZA" dirty="0" smtClean="0"/>
              <a:t>fever (+ 38 </a:t>
            </a:r>
            <a:r>
              <a:rPr lang="en-ZA" dirty="0" smtClean="0"/>
              <a:t>°</a:t>
            </a:r>
            <a:r>
              <a:rPr lang="en-ZA" dirty="0" smtClean="0"/>
              <a:t>C</a:t>
            </a:r>
            <a:r>
              <a:rPr lang="en-ZA" dirty="0" smtClean="0"/>
              <a:t>)</a:t>
            </a:r>
          </a:p>
          <a:p>
            <a:pPr lvl="1"/>
            <a:r>
              <a:rPr lang="en-ZA" dirty="0" smtClean="0"/>
              <a:t>Diarrhoea, vomiting</a:t>
            </a:r>
          </a:p>
          <a:p>
            <a:pPr lvl="1"/>
            <a:r>
              <a:rPr lang="en-ZA" dirty="0" smtClean="0"/>
              <a:t>Stomach ache</a:t>
            </a:r>
          </a:p>
          <a:p>
            <a:pPr lvl="1"/>
            <a:r>
              <a:rPr lang="en-ZA" dirty="0" smtClean="0"/>
              <a:t>Bleeding for the nose and gums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3941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pertinent symptoms that are associated with infection by the virus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Flu like symptoms:</a:t>
            </a:r>
          </a:p>
          <a:p>
            <a:r>
              <a:rPr lang="en-ZA" dirty="0" smtClean="0"/>
              <a:t>Cough, fever, sore throat, sore muscles, nausea, diarrhoea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r>
              <a:rPr lang="en-ZA" dirty="0" smtClean="0"/>
              <a:t>It can be diagnosed by:</a:t>
            </a:r>
          </a:p>
          <a:p>
            <a:r>
              <a:rPr lang="en-ZA" dirty="0" smtClean="0"/>
              <a:t>Taking a swab of nose or throat from the sick person, which is then sent to a lab for testing.</a:t>
            </a:r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096033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513</TotalTime>
  <Words>522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Bird flu: h5n1 virus</vt:lpstr>
      <vt:lpstr>Outline</vt:lpstr>
      <vt:lpstr>The hosts of this virus, and where they can be found. </vt:lpstr>
      <vt:lpstr>The method of transmission.</vt:lpstr>
      <vt:lpstr>What does this virus look like?</vt:lpstr>
      <vt:lpstr>The life cycle for this virus.</vt:lpstr>
      <vt:lpstr>Where the life cycle can most easily be broken. </vt:lpstr>
      <vt:lpstr>A progression of the disease caused by the virus.</vt:lpstr>
      <vt:lpstr>The pertinent symptoms that are associated with infection by the virus.</vt:lpstr>
      <vt:lpstr>The history of the virus. the initial discovery, the hunt for the vector, significant breakthroughs in controlling it.</vt:lpstr>
      <vt:lpstr>The location (including the country of origin, climate and habitat) that the virus can be found in.</vt:lpstr>
      <vt:lpstr>How this virus can be controlled. How does/did this (the control) affect the communities affected by the virus?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Rabacal</dc:creator>
  <cp:lastModifiedBy>Christine Rabacal</cp:lastModifiedBy>
  <cp:revision>37</cp:revision>
  <dcterms:created xsi:type="dcterms:W3CDTF">2013-10-11T13:34:14Z</dcterms:created>
  <dcterms:modified xsi:type="dcterms:W3CDTF">2013-10-13T18:10:50Z</dcterms:modified>
</cp:coreProperties>
</file>